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83" r:id="rId5"/>
    <p:sldId id="262" r:id="rId6"/>
    <p:sldId id="265" r:id="rId7"/>
    <p:sldId id="268" r:id="rId8"/>
    <p:sldId id="263" r:id="rId9"/>
    <p:sldId id="264" r:id="rId10"/>
    <p:sldId id="260" r:id="rId11"/>
    <p:sldId id="261" r:id="rId12"/>
    <p:sldId id="267" r:id="rId13"/>
    <p:sldId id="259" r:id="rId14"/>
    <p:sldId id="266" r:id="rId15"/>
    <p:sldId id="269" r:id="rId16"/>
    <p:sldId id="270" r:id="rId17"/>
    <p:sldId id="274" r:id="rId18"/>
    <p:sldId id="279" r:id="rId19"/>
    <p:sldId id="282" r:id="rId20"/>
    <p:sldId id="271" r:id="rId21"/>
    <p:sldId id="273" r:id="rId22"/>
    <p:sldId id="272" r:id="rId23"/>
    <p:sldId id="278" r:id="rId24"/>
    <p:sldId id="275" r:id="rId25"/>
    <p:sldId id="276" r:id="rId26"/>
    <p:sldId id="277" r:id="rId27"/>
    <p:sldId id="280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44" autoAdjust="0"/>
    <p:restoredTop sz="90941" autoAdjust="0"/>
  </p:normalViewPr>
  <p:slideViewPr>
    <p:cSldViewPr>
      <p:cViewPr varScale="1">
        <p:scale>
          <a:sx n="90" d="100"/>
          <a:sy n="90" d="100"/>
        </p:scale>
        <p:origin x="-7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Kneisel%20Working%20files\RG_Cabot\New-Cavity\Test%20%232\Cabot_RG_Test%20%23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1400"/>
              <a:t>Cabot_RG_Niobium_after baking</a:t>
            </a:r>
          </a:p>
        </c:rich>
      </c:tx>
      <c:layout>
        <c:manualLayout>
          <c:xMode val="edge"/>
          <c:yMode val="edge"/>
          <c:x val="0.28552554194614577"/>
          <c:y val="2.7777743477951821E-2"/>
        </c:manualLayout>
      </c:layout>
    </c:title>
    <c:plotArea>
      <c:layout>
        <c:manualLayout>
          <c:layoutTarget val="inner"/>
          <c:xMode val="edge"/>
          <c:yMode val="edge"/>
          <c:x val="0.1199396082434141"/>
          <c:y val="0.10572392164140078"/>
          <c:w val="0.85403421794497958"/>
          <c:h val="0.81305134642790933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</c:spPr>
          </c:marker>
          <c:xVal>
            <c:numRef>
              <c:f>'test#2'!$Q$82:$Q$113</c:f>
              <c:numCache>
                <c:formatCode>0.0</c:formatCode>
                <c:ptCount val="32"/>
                <c:pt idx="0">
                  <c:v>30.00810546671028</c:v>
                </c:pt>
                <c:pt idx="1">
                  <c:v>9.6839281631719416</c:v>
                </c:pt>
                <c:pt idx="2">
                  <c:v>38.0930394189974</c:v>
                </c:pt>
                <c:pt idx="3">
                  <c:v>23.42684680426872</c:v>
                </c:pt>
                <c:pt idx="4">
                  <c:v>19.081456797330162</c:v>
                </c:pt>
                <c:pt idx="5">
                  <c:v>15.311634846537032</c:v>
                </c:pt>
                <c:pt idx="6">
                  <c:v>33.023171762260006</c:v>
                </c:pt>
                <c:pt idx="7">
                  <c:v>49.147796574751325</c:v>
                </c:pt>
                <c:pt idx="8">
                  <c:v>41.249373079110384</c:v>
                </c:pt>
                <c:pt idx="9">
                  <c:v>62.081823501992737</c:v>
                </c:pt>
                <c:pt idx="10">
                  <c:v>54.298601213798811</c:v>
                </c:pt>
                <c:pt idx="11">
                  <c:v>67.561791890796258</c:v>
                </c:pt>
                <c:pt idx="12">
                  <c:v>74.321555807281698</c:v>
                </c:pt>
                <c:pt idx="13">
                  <c:v>76.325827189320648</c:v>
                </c:pt>
                <c:pt idx="14">
                  <c:v>10.561228031036068</c:v>
                </c:pt>
                <c:pt idx="15">
                  <c:v>0</c:v>
                </c:pt>
                <c:pt idx="16">
                  <c:v>7.2015507173022284</c:v>
                </c:pt>
                <c:pt idx="17">
                  <c:v>9.1171169213208199</c:v>
                </c:pt>
                <c:pt idx="18">
                  <c:v>9.8295593149502718</c:v>
                </c:pt>
                <c:pt idx="19">
                  <c:v>10.123309259721736</c:v>
                </c:pt>
                <c:pt idx="20">
                  <c:v>10.425822071515094</c:v>
                </c:pt>
                <c:pt idx="21">
                  <c:v>19.722258884419688</c:v>
                </c:pt>
                <c:pt idx="22">
                  <c:v>29.710693711980873</c:v>
                </c:pt>
                <c:pt idx="23">
                  <c:v>41.184735735019828</c:v>
                </c:pt>
                <c:pt idx="24">
                  <c:v>49.686911020059824</c:v>
                </c:pt>
                <c:pt idx="25">
                  <c:v>52.468717274014011</c:v>
                </c:pt>
                <c:pt idx="26">
                  <c:v>35.007342471696312</c:v>
                </c:pt>
                <c:pt idx="27">
                  <c:v>26.047513950958287</c:v>
                </c:pt>
                <c:pt idx="28">
                  <c:v>21.364914517721029</c:v>
                </c:pt>
                <c:pt idx="29">
                  <c:v>15.311634846537032</c:v>
                </c:pt>
                <c:pt idx="30">
                  <c:v>8.6677181641250982</c:v>
                </c:pt>
                <c:pt idx="31">
                  <c:v>7.4321555807281774</c:v>
                </c:pt>
              </c:numCache>
            </c:numRef>
          </c:xVal>
          <c:yVal>
            <c:numRef>
              <c:f>'test#2'!$R$82:$R$113</c:f>
              <c:numCache>
                <c:formatCode>0.00E+00</c:formatCode>
                <c:ptCount val="32"/>
                <c:pt idx="0">
                  <c:v>13789383741.426762</c:v>
                </c:pt>
                <c:pt idx="1">
                  <c:v>14068376460.962822</c:v>
                </c:pt>
                <c:pt idx="2">
                  <c:v>13270285429.108238</c:v>
                </c:pt>
                <c:pt idx="3">
                  <c:v>14170999205.672823</c:v>
                </c:pt>
                <c:pt idx="4">
                  <c:v>14317268393.136187</c:v>
                </c:pt>
                <c:pt idx="5">
                  <c:v>14443911269.027559</c:v>
                </c:pt>
                <c:pt idx="6">
                  <c:v>13645230828.090103</c:v>
                </c:pt>
                <c:pt idx="7">
                  <c:v>12913420022.423029</c:v>
                </c:pt>
                <c:pt idx="8">
                  <c:v>13173082996.829077</c:v>
                </c:pt>
                <c:pt idx="9">
                  <c:v>12353258479.317667</c:v>
                </c:pt>
                <c:pt idx="10">
                  <c:v>12691310002.382738</c:v>
                </c:pt>
                <c:pt idx="11">
                  <c:v>12095737445.750116</c:v>
                </c:pt>
                <c:pt idx="12">
                  <c:v>11617166755.654116</c:v>
                </c:pt>
                <c:pt idx="13">
                  <c:v>11160372889.752502</c:v>
                </c:pt>
                <c:pt idx="14">
                  <c:v>12345445108.895773</c:v>
                </c:pt>
                <c:pt idx="15">
                  <c:v>0</c:v>
                </c:pt>
                <c:pt idx="16">
                  <c:v>1176154608.4748142</c:v>
                </c:pt>
                <c:pt idx="17">
                  <c:v>1388982997.6242146</c:v>
                </c:pt>
                <c:pt idx="18">
                  <c:v>1516562320.9197352</c:v>
                </c:pt>
                <c:pt idx="19">
                  <c:v>1521041434.9993651</c:v>
                </c:pt>
                <c:pt idx="20">
                  <c:v>1576522462.0766065</c:v>
                </c:pt>
                <c:pt idx="21">
                  <c:v>1519364989.8681288</c:v>
                </c:pt>
                <c:pt idx="22">
                  <c:v>1342407498.4996607</c:v>
                </c:pt>
                <c:pt idx="23">
                  <c:v>1076280914.118751</c:v>
                </c:pt>
                <c:pt idx="24">
                  <c:v>942891536.73071349</c:v>
                </c:pt>
                <c:pt idx="25">
                  <c:v>854166569.85146809</c:v>
                </c:pt>
                <c:pt idx="26">
                  <c:v>1148326019.6041985</c:v>
                </c:pt>
                <c:pt idx="27">
                  <c:v>1522135726.4342442</c:v>
                </c:pt>
                <c:pt idx="28">
                  <c:v>1708205528.435745</c:v>
                </c:pt>
                <c:pt idx="29">
                  <c:v>1976765402.0894768</c:v>
                </c:pt>
                <c:pt idx="30">
                  <c:v>2193059151.3945107</c:v>
                </c:pt>
                <c:pt idx="31">
                  <c:v>2261217975.0513005</c:v>
                </c:pt>
              </c:numCache>
            </c:numRef>
          </c:yVal>
        </c:ser>
        <c:axId val="98621312"/>
        <c:axId val="98713984"/>
      </c:scatterChart>
      <c:valAx>
        <c:axId val="986213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Bpeak [mT]</a:t>
                </a:r>
              </a:p>
            </c:rich>
          </c:tx>
          <c:layout/>
        </c:title>
        <c:numFmt formatCode="0.0" sourceLinked="1"/>
        <c:tickLblPos val="nextTo"/>
        <c:crossAx val="98713984"/>
        <c:crosses val="autoZero"/>
        <c:crossBetween val="midCat"/>
      </c:valAx>
      <c:valAx>
        <c:axId val="98713984"/>
        <c:scaling>
          <c:logBase val="10"/>
          <c:orientation val="minMax"/>
          <c:max val="100000000000"/>
          <c:min val="1000000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Qo</a:t>
                </a:r>
              </a:p>
            </c:rich>
          </c:tx>
          <c:layout/>
        </c:title>
        <c:numFmt formatCode="0.00E+00" sourceLinked="1"/>
        <c:tickLblPos val="nextTo"/>
        <c:crossAx val="98621312"/>
        <c:crosses val="autoZero"/>
        <c:crossBetween val="midCat"/>
        <c:majorUnit val="10"/>
      </c:valAx>
    </c:plotArea>
    <c:plotVisOnly val="1"/>
    <c:dispBlanksAs val="gap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0.38889</cdr:x>
      <cdr:y>0.25539</cdr:y>
    </cdr:from>
    <cdr:to>
      <cdr:x>0.51852</cdr:x>
      <cdr:y>0.30916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00400" y="1447800"/>
          <a:ext cx="1066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2K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0.37255</cdr:x>
      <cdr:y>0.51991</cdr:y>
    </cdr:from>
    <cdr:to>
      <cdr:x>0.46515</cdr:x>
      <cdr:y>0.57367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95600" y="2590800"/>
          <a:ext cx="719725" cy="267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~ 3K</a:t>
          </a:r>
          <a:endParaRPr lang="en-US" sz="16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946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3788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424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67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109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86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0797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984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97473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9241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7407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2" name="Picture 14" descr="SC-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605"/>
          <a:stretch>
            <a:fillRect/>
          </a:stretch>
        </p:blipFill>
        <p:spPr bwMode="auto">
          <a:xfrm>
            <a:off x="6400800" y="6466524"/>
            <a:ext cx="1664025" cy="39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7772400" cy="1143000"/>
          </a:xfrm>
        </p:spPr>
        <p:txBody>
          <a:bodyPr/>
          <a:lstStyle/>
          <a:p>
            <a:r>
              <a:rPr lang="en-US" dirty="0" smtClean="0"/>
              <a:t>SRF Developments for Compact Light </a:t>
            </a:r>
            <a:r>
              <a:rPr lang="en-US" dirty="0" smtClean="0"/>
              <a:t>Sources</a:t>
            </a:r>
            <a:br>
              <a:rPr lang="en-US" dirty="0" smtClean="0"/>
            </a:br>
            <a:r>
              <a:rPr lang="en-US" sz="2000" dirty="0" smtClean="0"/>
              <a:t>at JLAB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457200"/>
          </a:xfrm>
        </p:spPr>
        <p:txBody>
          <a:bodyPr/>
          <a:lstStyle/>
          <a:p>
            <a:r>
              <a:rPr lang="en-US" dirty="0" smtClean="0"/>
              <a:t>J. Mammosser Jlab SRF Institute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6"/>
          <p:cNvSpPr txBox="1">
            <a:spLocks/>
          </p:cNvSpPr>
          <p:nvPr/>
        </p:nvSpPr>
        <p:spPr>
          <a:xfrm>
            <a:off x="0" y="152400"/>
            <a:ext cx="9144000" cy="6096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9pPr>
          </a:lstStyle>
          <a:p>
            <a:r>
              <a:rPr lang="en-US" sz="3200" dirty="0" smtClean="0"/>
              <a:t>Affordable and Efficient Accelerator</a:t>
            </a:r>
            <a:endParaRPr lang="en-US" sz="3200" dirty="0"/>
          </a:p>
        </p:txBody>
      </p:sp>
      <p:pic>
        <p:nvPicPr>
          <p:cNvPr id="16" name="Object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47" t="8398" r="5276" b="-2405"/>
          <a:stretch>
            <a:fillRect/>
          </a:stretch>
        </p:blipFill>
        <p:spPr bwMode="auto">
          <a:xfrm>
            <a:off x="1177635" y="990600"/>
            <a:ext cx="6553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 bwMode="auto">
          <a:xfrm>
            <a:off x="7086600" y="3810000"/>
            <a:ext cx="838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5600" y="5105400"/>
            <a:ext cx="228600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b="1" dirty="0" smtClean="0"/>
              <a:t>Large accelerators require large capacity cryogenic plants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b="1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smtClean="0"/>
              <a:t>Operation at 2K makes sense</a:t>
            </a:r>
            <a:endParaRPr lang="en-US" sz="1200" b="1" dirty="0"/>
          </a:p>
        </p:txBody>
      </p:sp>
      <p:cxnSp>
        <p:nvCxnSpPr>
          <p:cNvPr id="19" name="Straight Arrow Connector 18"/>
          <p:cNvCxnSpPr>
            <a:endCxn id="17" idx="4"/>
          </p:cNvCxnSpPr>
          <p:nvPr/>
        </p:nvCxnSpPr>
        <p:spPr bwMode="auto">
          <a:xfrm flipH="1" flipV="1">
            <a:off x="7505700" y="4267200"/>
            <a:ext cx="342900" cy="838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1978846" y="3799168"/>
            <a:ext cx="297611" cy="61535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5197732"/>
            <a:ext cx="34290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b="1" dirty="0" smtClean="0"/>
              <a:t>Small Accelerators Benefit from 4K operation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b="1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smtClean="0"/>
              <a:t>Reduced operating costs and reduce plant costs</a:t>
            </a:r>
            <a:endParaRPr lang="en-US" sz="1200" b="1" dirty="0"/>
          </a:p>
        </p:txBody>
      </p:sp>
      <p:cxnSp>
        <p:nvCxnSpPr>
          <p:cNvPr id="22" name="Straight Arrow Connector 21"/>
          <p:cNvCxnSpPr>
            <a:stCxn id="21" idx="0"/>
          </p:cNvCxnSpPr>
          <p:nvPr/>
        </p:nvCxnSpPr>
        <p:spPr bwMode="auto">
          <a:xfrm flipV="1">
            <a:off x="2095500" y="4484674"/>
            <a:ext cx="32152" cy="7130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7883106" y="3530769"/>
            <a:ext cx="1143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30-50M$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365183" y="3897032"/>
            <a:ext cx="77781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2-4M$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365182" y="2590800"/>
            <a:ext cx="77781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10M$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5715000" y="1143000"/>
            <a:ext cx="19050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D. Arenius</a:t>
            </a:r>
            <a:r>
              <a:rPr lang="en-US" sz="2000" dirty="0"/>
              <a:t> </a:t>
            </a:r>
            <a:r>
              <a:rPr lang="en-US" sz="2000" dirty="0" smtClean="0"/>
              <a:t>Jlab </a:t>
            </a:r>
            <a:endParaRPr lang="en-US" sz="2000" dirty="0"/>
          </a:p>
        </p:txBody>
      </p:sp>
      <p:cxnSp>
        <p:nvCxnSpPr>
          <p:cNvPr id="3" name="Straight Arrow Connector 2"/>
          <p:cNvCxnSpPr>
            <a:stCxn id="24" idx="2"/>
          </p:cNvCxnSpPr>
          <p:nvPr/>
        </p:nvCxnSpPr>
        <p:spPr bwMode="auto">
          <a:xfrm flipH="1">
            <a:off x="754090" y="4235586"/>
            <a:ext cx="1" cy="249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457199" y="4484674"/>
            <a:ext cx="990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8409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52400"/>
            <a:ext cx="7772400" cy="533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9pPr>
          </a:lstStyle>
          <a:p>
            <a:r>
              <a:rPr lang="en-US" sz="3200" dirty="0" smtClean="0"/>
              <a:t>Reducing Heat Loads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000" y="914400"/>
            <a:ext cx="7772400" cy="5334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Dynamic heat loads are driven by RF heating on the cavity surfaces</a:t>
            </a:r>
          </a:p>
          <a:p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Rs = R</a:t>
            </a:r>
            <a:r>
              <a:rPr lang="en-US" baseline="-25000" dirty="0" smtClean="0"/>
              <a:t>BCS</a:t>
            </a:r>
            <a:r>
              <a:rPr lang="en-US" dirty="0" smtClean="0"/>
              <a:t>(T) + Ro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sz="2000" baseline="-25000" dirty="0" smtClean="0"/>
          </a:p>
          <a:p>
            <a:pPr marL="457200" lvl="1" indent="0">
              <a:buFontTx/>
              <a:buNone/>
            </a:pPr>
            <a:endParaRPr lang="en-US" dirty="0" smtClean="0"/>
          </a:p>
          <a:p>
            <a:pPr marL="457200" lvl="1" indent="0">
              <a:buFontTx/>
              <a:buNone/>
            </a:pPr>
            <a:r>
              <a:rPr lang="en-US" dirty="0" smtClean="0"/>
              <a:t>Qo = </a:t>
            </a:r>
            <a:r>
              <a:rPr lang="en-US" dirty="0" smtClean="0">
                <a:sym typeface="Symbol" pitchFamily="18" charset="2"/>
              </a:rPr>
              <a:t></a:t>
            </a:r>
            <a:r>
              <a:rPr lang="en-US" baseline="-25000" dirty="0" smtClean="0">
                <a:sym typeface="Symbol" pitchFamily="18" charset="2"/>
              </a:rPr>
              <a:t>0</a:t>
            </a:r>
            <a:r>
              <a:rPr lang="en-US" dirty="0" smtClean="0">
                <a:sym typeface="Symbol" pitchFamily="18" charset="2"/>
              </a:rPr>
              <a:t> U / Pc</a:t>
            </a:r>
          </a:p>
          <a:p>
            <a:pPr marL="457200" lvl="1" indent="0">
              <a:buFontTx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2971800"/>
            <a:ext cx="2626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dirty="0"/>
              <a:t>Pc = ½ Rs ∫</a:t>
            </a:r>
            <a:r>
              <a:rPr lang="en-US" baseline="-25000" dirty="0"/>
              <a:t>v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</a:t>
            </a:r>
            <a:r>
              <a:rPr lang="en-US" dirty="0"/>
              <a:t>H</a:t>
            </a:r>
            <a:r>
              <a:rPr lang="en-US" dirty="0">
                <a:sym typeface="Symbol" pitchFamily="18" charset="2"/>
              </a:rPr>
              <a:t></a:t>
            </a:r>
            <a:r>
              <a:rPr lang="en-US" baseline="30000" dirty="0"/>
              <a:t>2</a:t>
            </a:r>
            <a:r>
              <a:rPr lang="en-US" dirty="0"/>
              <a:t> dv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2079247"/>
            <a:ext cx="4267200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BCS Theory:</a:t>
            </a:r>
          </a:p>
          <a:p>
            <a:endParaRPr lang="en-US" sz="2000" dirty="0"/>
          </a:p>
          <a:p>
            <a:r>
              <a:rPr lang="en-US" sz="2000" dirty="0" smtClean="0"/>
              <a:t>Rs increases with the square of the rf frequency</a:t>
            </a:r>
          </a:p>
          <a:p>
            <a:endParaRPr lang="en-US" sz="2000" dirty="0"/>
          </a:p>
          <a:p>
            <a:r>
              <a:rPr lang="en-US" sz="2000" dirty="0" smtClean="0"/>
              <a:t>Rs decreases exponentially with temperature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91664" y="4833667"/>
            <a:ext cx="69342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Requirements:</a:t>
            </a:r>
          </a:p>
          <a:p>
            <a:r>
              <a:rPr lang="en-US" dirty="0" smtClean="0"/>
              <a:t>	Reduce frequency     Larger structure</a:t>
            </a:r>
          </a:p>
          <a:p>
            <a:r>
              <a:rPr lang="en-US" dirty="0" smtClean="0"/>
              <a:t>	Lower  temperature      Higher Cost  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 bwMode="auto">
          <a:xfrm flipH="1">
            <a:off x="1752600" y="5281432"/>
            <a:ext cx="182881" cy="304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 rot="10800000" flipH="1">
            <a:off x="4646194" y="5668772"/>
            <a:ext cx="182881" cy="304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 rot="10800000" flipH="1">
            <a:off x="4366258" y="5248364"/>
            <a:ext cx="182881" cy="304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 flipH="1">
            <a:off x="1737360" y="5696129"/>
            <a:ext cx="182881" cy="304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167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Project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r>
              <a:rPr lang="en-US" b="1" dirty="0" smtClean="0"/>
              <a:t>Beam Dynamics Studies </a:t>
            </a:r>
            <a:r>
              <a:rPr lang="en-US" dirty="0" smtClean="0"/>
              <a:t>– </a:t>
            </a:r>
            <a:r>
              <a:rPr lang="en-US" sz="2000" dirty="0" smtClean="0"/>
              <a:t>(G. Krafft,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Y. Roblin, F. Hannon, B. Graves MIT)</a:t>
            </a:r>
          </a:p>
          <a:p>
            <a:r>
              <a:rPr lang="en-US" b="1" dirty="0" smtClean="0"/>
              <a:t>Cavity Design </a:t>
            </a:r>
            <a:r>
              <a:rPr lang="en-US" dirty="0" smtClean="0"/>
              <a:t>–  </a:t>
            </a:r>
            <a:r>
              <a:rPr lang="en-US" sz="2000" dirty="0" smtClean="0"/>
              <a:t>Design, fabricate and demonstrate cavity prototypes (R. </a:t>
            </a:r>
            <a:r>
              <a:rPr lang="en-US" sz="2000" dirty="0" err="1" smtClean="0"/>
              <a:t>Rimmer</a:t>
            </a:r>
            <a:r>
              <a:rPr lang="en-US" sz="2000" dirty="0" smtClean="0"/>
              <a:t>, , H. Wang, F. He)</a:t>
            </a:r>
          </a:p>
          <a:p>
            <a:r>
              <a:rPr lang="en-US" b="1" dirty="0" smtClean="0"/>
              <a:t>Cryostat Design Concepts </a:t>
            </a:r>
            <a:r>
              <a:rPr lang="en-US" sz="2000" dirty="0" smtClean="0"/>
              <a:t>–  Develop low cost cryostat concepts, design and fabricate test cryostat (M. Wiseman, K. Wilson, K. Smith)</a:t>
            </a:r>
          </a:p>
          <a:p>
            <a:r>
              <a:rPr lang="en-US" b="1" dirty="0" smtClean="0"/>
              <a:t>RF System Concept </a:t>
            </a:r>
            <a:r>
              <a:rPr lang="en-US" dirty="0" smtClean="0"/>
              <a:t>– </a:t>
            </a:r>
            <a:r>
              <a:rPr lang="en-US" sz="2000" dirty="0" smtClean="0"/>
              <a:t>Provide RF testing hardware and CLS hardware concept (A. </a:t>
            </a:r>
            <a:r>
              <a:rPr lang="en-US" sz="2000" dirty="0" err="1" smtClean="0"/>
              <a:t>Kimber</a:t>
            </a:r>
            <a:r>
              <a:rPr lang="en-US" sz="2000" dirty="0" smtClean="0"/>
              <a:t>, C. </a:t>
            </a:r>
            <a:r>
              <a:rPr lang="en-US" sz="2000" dirty="0" err="1" smtClean="0"/>
              <a:t>Hovator</a:t>
            </a:r>
            <a:r>
              <a:rPr lang="en-US" sz="2000" dirty="0" smtClean="0"/>
              <a:t>, T. Powers, T. </a:t>
            </a:r>
            <a:r>
              <a:rPr lang="en-US" sz="2000" dirty="0" err="1" smtClean="0"/>
              <a:t>Plawski</a:t>
            </a:r>
            <a:r>
              <a:rPr lang="en-US" sz="2000" dirty="0" smtClean="0"/>
              <a:t>)</a:t>
            </a:r>
          </a:p>
          <a:p>
            <a:r>
              <a:rPr lang="en-US" b="1" dirty="0" smtClean="0"/>
              <a:t>Nb</a:t>
            </a:r>
            <a:r>
              <a:rPr lang="en-US" b="1" baseline="-25000" dirty="0" smtClean="0"/>
              <a:t>3</a:t>
            </a:r>
            <a:r>
              <a:rPr lang="en-US" b="1" dirty="0" smtClean="0"/>
              <a:t>Sn Development </a:t>
            </a:r>
            <a:r>
              <a:rPr lang="en-US" dirty="0" smtClean="0"/>
              <a:t>– </a:t>
            </a:r>
            <a:r>
              <a:rPr lang="en-US" sz="2000" dirty="0" smtClean="0"/>
              <a:t>Demonstrate reduced cryogenic losses on samples and simple RF structures (G. Eremeev, P. Kneisel)</a:t>
            </a:r>
          </a:p>
          <a:p>
            <a:r>
              <a:rPr lang="en-US" b="1" dirty="0" smtClean="0"/>
              <a:t>Plasma Cleaning </a:t>
            </a:r>
            <a:r>
              <a:rPr lang="en-US" dirty="0" smtClean="0"/>
              <a:t>- </a:t>
            </a:r>
            <a:r>
              <a:rPr lang="en-US" sz="2000" dirty="0" smtClean="0"/>
              <a:t>Study and develop procedure for reducing SEY on niobium surfaces (S. </a:t>
            </a:r>
            <a:r>
              <a:rPr lang="en-US" sz="2000" dirty="0" err="1" smtClean="0"/>
              <a:t>Popovic</a:t>
            </a:r>
            <a:r>
              <a:rPr lang="en-US" sz="2000" dirty="0" smtClean="0"/>
              <a:t> ODU, S. Ahmed)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0028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4599" y="953573"/>
            <a:ext cx="6584893" cy="5181600"/>
          </a:xfrm>
        </p:spPr>
        <p:txBody>
          <a:bodyPr/>
          <a:lstStyle/>
          <a:p>
            <a:r>
              <a:rPr lang="en-US" dirty="0" smtClean="0"/>
              <a:t>MIT will assist in the analysis of the cavity designs towards meeting beam dynamics requirements and provide guidance where necessary towards CSL goals</a:t>
            </a:r>
          </a:p>
          <a:p>
            <a:endParaRPr lang="en-US" dirty="0"/>
          </a:p>
          <a:p>
            <a:r>
              <a:rPr lang="en-US" dirty="0" smtClean="0"/>
              <a:t>ODU Accelerator Center / Physics department will perform R&amp;D towards reducing cavity multipacting through plasma cleaning and is providing students  </a:t>
            </a:r>
          </a:p>
          <a:p>
            <a:endParaRPr lang="en-US" dirty="0"/>
          </a:p>
          <a:p>
            <a:r>
              <a:rPr lang="en-US" dirty="0" smtClean="0"/>
              <a:t>SNS/ORNL is collaborating on in-situ plasma cleaning of SRF cavities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664" y="4343400"/>
            <a:ext cx="160712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1774423" cy="97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1584591" cy="102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3643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Approach for Cavity Development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7772400" cy="5334000"/>
          </a:xfrm>
        </p:spPr>
        <p:txBody>
          <a:bodyPr/>
          <a:lstStyle/>
          <a:p>
            <a:r>
              <a:rPr lang="en-US" dirty="0" smtClean="0"/>
              <a:t>In order to reduce cryogenic losses we looked at a   frequency for the  cavity design that was already established</a:t>
            </a:r>
          </a:p>
          <a:p>
            <a:pPr lvl="1"/>
            <a:r>
              <a:rPr lang="en-US" dirty="0" smtClean="0"/>
              <a:t> 352Mhz was chosen for the cavity that would require 176MHz for the injector cavity (not part of this project)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Cavity design would be beta =1 to be efficient, 2-3 cavities would be required at this frequency</a:t>
            </a:r>
          </a:p>
          <a:p>
            <a:endParaRPr lang="en-US" dirty="0"/>
          </a:p>
          <a:p>
            <a:r>
              <a:rPr lang="en-US" dirty="0" smtClean="0"/>
              <a:t>Cavity type could be elliptical or spoke type designs</a:t>
            </a:r>
          </a:p>
          <a:p>
            <a:pPr lvl="1"/>
            <a:r>
              <a:rPr lang="en-US" dirty="0" smtClean="0"/>
              <a:t>Elliptical has advantages with better emittance but suffers from larger size.  Analysis is underway to quantify the beam dynamic performance of both designs.</a:t>
            </a:r>
          </a:p>
          <a:p>
            <a:pPr lvl="1"/>
            <a:r>
              <a:rPr lang="en-US" dirty="0" smtClean="0"/>
              <a:t>Spoke cavity should have better stability (more rigid) against microphonics and smaller diameter.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3335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for Cavity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this project we have develop an elliptical and spoke cavity design and will analyze them for RF and beam dynamics performance.  </a:t>
            </a:r>
          </a:p>
          <a:p>
            <a:pPr lvl="1"/>
            <a:r>
              <a:rPr lang="en-US" dirty="0" smtClean="0"/>
              <a:t>Results so far show similar RF performance when optimized, beam dynamics studies of both designs are now underway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 Elliptical cavity design, fabrication and RF performance is well known, less experience on spoke cavities</a:t>
            </a:r>
          </a:p>
          <a:p>
            <a:endParaRPr lang="en-US" dirty="0"/>
          </a:p>
          <a:p>
            <a:r>
              <a:rPr lang="en-US" dirty="0" smtClean="0"/>
              <a:t>Jlab will prototype the spoke cavity design (where we have the least experience ) and evaluate its performance against the elliptical counterpart.  Then we will decide which is best for the CLS applications and demonstrate at 4.5K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6374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Design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 2 and 3 cavity configurations for 20-25MeV energy gains</a:t>
            </a:r>
          </a:p>
          <a:p>
            <a:endParaRPr lang="en-US" dirty="0" smtClean="0"/>
          </a:p>
          <a:p>
            <a:r>
              <a:rPr lang="en-US" dirty="0" smtClean="0"/>
              <a:t>Keep the total dynamic RF losses of the cryomodule cavities at 90W or below at gradient operating point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Evaluate Spoke and Elliptical designs optimized for 4.5K operations</a:t>
            </a:r>
          </a:p>
          <a:p>
            <a:endParaRPr lang="en-US" dirty="0"/>
          </a:p>
          <a:p>
            <a:r>
              <a:rPr lang="en-US" dirty="0" smtClean="0"/>
              <a:t>Demonstrate two of the chosen cavity designs in a test cryostat operating at 4.5K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368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685800" y="0"/>
            <a:ext cx="77724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9pPr>
          </a:lstStyle>
          <a:p>
            <a:r>
              <a:rPr lang="en-US" dirty="0" smtClean="0"/>
              <a:t>Current Spoke Cavity Performance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email"/>
          <a:srcRect r="7692"/>
          <a:stretch>
            <a:fillRect/>
          </a:stretch>
        </p:blipFill>
        <p:spPr bwMode="auto">
          <a:xfrm>
            <a:off x="76200" y="914400"/>
            <a:ext cx="8305800" cy="4495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14600" y="54102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Test </a:t>
            </a:r>
            <a:r>
              <a:rPr lang="en-US" sz="2000" dirty="0"/>
              <a:t>data of </a:t>
            </a:r>
            <a:r>
              <a:rPr lang="en-US" sz="2000" dirty="0" smtClean="0"/>
              <a:t>ANL’s 345 </a:t>
            </a:r>
            <a:r>
              <a:rPr lang="en-US" sz="2000" dirty="0"/>
              <a:t>MHz spoke cavity, beta=0.63  for three different temperatures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4672885" y="3048000"/>
            <a:ext cx="0" cy="1600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5181600" y="3048000"/>
            <a:ext cx="0" cy="169464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996913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10668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F. He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76200"/>
            <a:ext cx="77724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Reducing Ep on cost of Rs*Ra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990600"/>
            <a:ext cx="4191000" cy="2590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Keeping iris to iris distance fixed, and reducing end-cone height, to make field move to the central gap.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 is at end cone, so it is reduced.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39209"/>
            <a:ext cx="4572000" cy="331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0" y="3505200"/>
            <a:ext cx="4572000" cy="3352800"/>
            <a:chOff x="0" y="3352800"/>
            <a:chExt cx="4572000" cy="335280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5625" t="12500" r="11250" b="38281"/>
            <a:stretch>
              <a:fillRect/>
            </a:stretch>
          </p:blipFill>
          <p:spPr bwMode="auto">
            <a:xfrm>
              <a:off x="0" y="3853758"/>
              <a:ext cx="4572000" cy="2851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/>
            <p:nvPr/>
          </p:nvCxnSpPr>
          <p:spPr bwMode="auto">
            <a:xfrm flipV="1">
              <a:off x="762000" y="3352800"/>
              <a:ext cx="0" cy="16764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3810000" y="3733800"/>
              <a:ext cx="0" cy="1905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762000" y="3505200"/>
              <a:ext cx="3048000" cy="4572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4038600" y="3733800"/>
              <a:ext cx="0" cy="14478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3810000" y="3810000"/>
              <a:ext cx="2286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 rot="540000">
              <a:off x="1842541" y="3395541"/>
              <a:ext cx="7846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Fixed</a:t>
              </a:r>
              <a:endPara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05200" y="3429000"/>
              <a:ext cx="10427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Hconeb</a:t>
              </a:r>
              <a:endPara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592667" y="914402"/>
          <a:ext cx="4475133" cy="2662721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491713"/>
                <a:gridCol w="745855"/>
                <a:gridCol w="745855"/>
                <a:gridCol w="745855"/>
                <a:gridCol w="745855"/>
              </a:tblGrid>
              <a:tr h="3033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err="1">
                          <a:solidFill>
                            <a:sysClr val="windowText" lastClr="000000"/>
                          </a:solidFill>
                          <a:latin typeface="Times"/>
                        </a:rPr>
                        <a:t>Hconeb</a:t>
                      </a:r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latin typeface="Times"/>
                        </a:rPr>
                        <a:t>[mm]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76 (origin)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</a:tr>
              <a:tr h="303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latin typeface="Times New Roman"/>
                        </a:rPr>
                        <a:t>Diameter[mm]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600.5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601.1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602.2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603.3</a:t>
                      </a:r>
                    </a:p>
                  </a:txBody>
                  <a:tcPr marL="9525" marR="9525" marT="9525" marB="0" anchor="ctr"/>
                </a:tc>
              </a:tr>
              <a:tr h="3033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latin typeface="Times"/>
                        </a:rPr>
                        <a:t>G [</a:t>
                      </a:r>
                      <a:r>
                        <a:rPr lang="el-GR" sz="1200" b="1" i="0" u="none" strike="noStrike" dirty="0">
                          <a:solidFill>
                            <a:sysClr val="windowText" lastClr="000000"/>
                          </a:solidFill>
                          <a:latin typeface="Times"/>
                        </a:rPr>
                        <a:t>Ω]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192.3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191.4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191.6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189.7</a:t>
                      </a:r>
                    </a:p>
                  </a:txBody>
                  <a:tcPr marL="9525" marR="9525" marT="9525" marB="0" anchor="ctr"/>
                </a:tc>
              </a:tr>
              <a:tr h="3033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ysClr val="windowText" lastClr="000000"/>
                          </a:solidFill>
                          <a:latin typeface="Times"/>
                        </a:rPr>
                        <a:t>R/Q [</a:t>
                      </a:r>
                      <a:r>
                        <a:rPr lang="el-GR" sz="1200" b="1" i="0" u="none" strike="noStrike">
                          <a:solidFill>
                            <a:sysClr val="windowText" lastClr="000000"/>
                          </a:solidFill>
                          <a:latin typeface="Times"/>
                        </a:rPr>
                        <a:t>Ω]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727.2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727.4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727.2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726.5</a:t>
                      </a:r>
                    </a:p>
                  </a:txBody>
                  <a:tcPr marL="9525" marR="9525" marT="9525" marB="0" anchor="ctr"/>
                </a:tc>
              </a:tr>
              <a:tr h="4672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ysClr val="windowText" lastClr="000000"/>
                          </a:solidFill>
                          <a:latin typeface="Times"/>
                        </a:rPr>
                        <a:t>G*R/Q [</a:t>
                      </a:r>
                      <a:r>
                        <a:rPr lang="el-GR" sz="1200" b="1" i="0" u="none" strike="noStrike">
                          <a:solidFill>
                            <a:sysClr val="windowText" lastClr="000000"/>
                          </a:solidFill>
                          <a:latin typeface="Times"/>
                        </a:rPr>
                        <a:t>Ω</a:t>
                      </a:r>
                      <a:r>
                        <a:rPr lang="el-GR" sz="1200" b="1" i="0" u="none" strike="noStrike" baseline="30000">
                          <a:solidFill>
                            <a:sysClr val="windowText" lastClr="000000"/>
                          </a:solidFill>
                          <a:latin typeface="Times"/>
                        </a:rPr>
                        <a:t>2</a:t>
                      </a:r>
                      <a:r>
                        <a:rPr lang="el-GR" sz="1200" b="1" i="0" u="none" strike="noStrike">
                          <a:solidFill>
                            <a:sysClr val="windowText" lastClr="000000"/>
                          </a:solidFill>
                          <a:latin typeface="Times"/>
                        </a:rPr>
                        <a:t>]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1.398x10</a:t>
                      </a:r>
                      <a:r>
                        <a:rPr lang="en-US" sz="1200" b="0" i="0" u="none" strike="noStrike" kern="1200" baseline="3000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</a:t>
                      </a:r>
                      <a:endParaRPr lang="en-US" sz="1200" b="0" i="0" u="none" strike="noStrike" kern="1200" dirty="0" smtClean="0">
                        <a:solidFill>
                          <a:sysClr val="windowText" lastClr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1.392x105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1.385x105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1.378x105</a:t>
                      </a:r>
                    </a:p>
                  </a:txBody>
                  <a:tcPr marL="9525" marR="9525" marT="9525" marB="0" anchor="ctr"/>
                </a:tc>
              </a:tr>
              <a:tr h="3033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ysClr val="windowText" lastClr="000000"/>
                          </a:solidFill>
                          <a:latin typeface="Times"/>
                        </a:rPr>
                        <a:t>Ep [MV/m]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24.4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23.2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22.4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20.3</a:t>
                      </a:r>
                    </a:p>
                  </a:txBody>
                  <a:tcPr marL="9525" marR="9525" marT="9525" marB="0" anchor="ctr"/>
                </a:tc>
              </a:tr>
              <a:tr h="3033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ysClr val="windowText" lastClr="000000"/>
                          </a:solidFill>
                          <a:latin typeface="Times"/>
                        </a:rPr>
                        <a:t>Bp [mT]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41.4</a:t>
                      </a:r>
                    </a:p>
                  </a:txBody>
                  <a:tcPr marL="9525" marR="9525" marT="9525" marB="0" anchor="ctr"/>
                </a:tc>
              </a:tr>
              <a:tr h="303365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baseline="0" dirty="0" smtClean="0">
                          <a:solidFill>
                            <a:sysClr val="windowText" lastClr="000000"/>
                          </a:solidFill>
                          <a:latin typeface="Times New Roman"/>
                        </a:rPr>
                        <a:t>      Note: CAD model, omaga3p results. Ep and Bp at Va = 7 MV</a:t>
                      </a:r>
                    </a:p>
                    <a:p>
                      <a:pPr algn="l" fontAlgn="ctr"/>
                      <a:r>
                        <a:rPr lang="en-US" sz="1200" b="0" i="0" u="none" strike="noStrike" baseline="0" dirty="0" smtClean="0">
                          <a:solidFill>
                            <a:sysClr val="windowText" lastClr="000000"/>
                          </a:solidFill>
                          <a:latin typeface="Times New Roman"/>
                        </a:rPr>
                        <a:t>      Error of surface fields are estimated to be ±1 MV/m and ±1 mT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78603413"/>
              </p:ext>
            </p:extLst>
          </p:nvPr>
        </p:nvGraphicFramePr>
        <p:xfrm>
          <a:off x="457200" y="1143000"/>
          <a:ext cx="77724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Cavity Costs?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6299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Overview of Project</a:t>
            </a:r>
          </a:p>
          <a:p>
            <a:r>
              <a:rPr lang="en-US" dirty="0" smtClean="0"/>
              <a:t>Cavity R&amp;D plans</a:t>
            </a:r>
          </a:p>
          <a:p>
            <a:r>
              <a:rPr lang="en-US" dirty="0" smtClean="0"/>
              <a:t>R&amp;D Synergies</a:t>
            </a:r>
          </a:p>
          <a:p>
            <a:r>
              <a:rPr lang="en-US" dirty="0" smtClean="0"/>
              <a:t>What is Important for CLS</a:t>
            </a:r>
          </a:p>
          <a:p>
            <a:r>
              <a:rPr lang="en-US" dirty="0" smtClean="0"/>
              <a:t>Collaborations</a:t>
            </a:r>
          </a:p>
          <a:p>
            <a:r>
              <a:rPr lang="en-US" dirty="0" smtClean="0"/>
              <a:t>Approach for </a:t>
            </a:r>
            <a:r>
              <a:rPr lang="en-US" dirty="0"/>
              <a:t>C</a:t>
            </a:r>
            <a:r>
              <a:rPr lang="en-US" dirty="0" smtClean="0"/>
              <a:t>avity Development</a:t>
            </a:r>
          </a:p>
          <a:p>
            <a:r>
              <a:rPr lang="en-US" dirty="0" smtClean="0"/>
              <a:t>Cavity Design Requirements</a:t>
            </a:r>
          </a:p>
          <a:p>
            <a:r>
              <a:rPr lang="en-US" dirty="0" smtClean="0"/>
              <a:t>Cryogenic Plant</a:t>
            </a:r>
          </a:p>
          <a:p>
            <a:r>
              <a:rPr lang="en-US" dirty="0" smtClean="0"/>
              <a:t>Linac Cryomodule Designs</a:t>
            </a:r>
          </a:p>
          <a:p>
            <a:r>
              <a:rPr lang="en-US" dirty="0" smtClean="0"/>
              <a:t>Why Nb</a:t>
            </a:r>
            <a:r>
              <a:rPr lang="en-US" baseline="-25000" dirty="0" smtClean="0"/>
              <a:t>3</a:t>
            </a:r>
            <a:r>
              <a:rPr lang="en-US" dirty="0" smtClean="0"/>
              <a:t>Sn ?</a:t>
            </a:r>
          </a:p>
          <a:p>
            <a:r>
              <a:rPr lang="en-US" dirty="0" smtClean="0"/>
              <a:t>Why Plasma Processing ?</a:t>
            </a:r>
          </a:p>
          <a:p>
            <a:r>
              <a:rPr lang="en-US" dirty="0" smtClean="0"/>
              <a:t>Test Cryomodule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Cryogenic Plant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486400"/>
          </a:xfrm>
        </p:spPr>
        <p:txBody>
          <a:bodyPr/>
          <a:lstStyle/>
          <a:p>
            <a:r>
              <a:rPr lang="en-US" b="1" dirty="0" smtClean="0"/>
              <a:t>Design Assumptions</a:t>
            </a:r>
          </a:p>
          <a:p>
            <a:pPr lvl="1"/>
            <a:r>
              <a:rPr lang="en-US" dirty="0" smtClean="0"/>
              <a:t>Cryogenic plant must provide 4.5K capacity for Injector cryomodule and Linac cryomodule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Cryogenic plant should be packaged for a standard plant size  LR70 130-190W</a:t>
            </a:r>
          </a:p>
          <a:p>
            <a:pPr lvl="2"/>
            <a:r>
              <a:rPr lang="en-US" dirty="0" smtClean="0"/>
              <a:t>110 W cryogenic losses linac (90 dynamic+20 static)</a:t>
            </a:r>
          </a:p>
          <a:p>
            <a:pPr lvl="2"/>
            <a:r>
              <a:rPr lang="en-US" dirty="0"/>
              <a:t>6</a:t>
            </a:r>
            <a:r>
              <a:rPr lang="en-US" dirty="0" smtClean="0"/>
              <a:t>0W cryogenic losses injector (40 dynamic + 20 static)</a:t>
            </a:r>
          </a:p>
          <a:p>
            <a:pPr lvl="2"/>
            <a:r>
              <a:rPr lang="en-US" dirty="0" smtClean="0"/>
              <a:t>20W operating overhead</a:t>
            </a:r>
          </a:p>
          <a:p>
            <a:pPr lvl="1">
              <a:buNone/>
            </a:pPr>
            <a:r>
              <a:rPr lang="en-US" dirty="0" smtClean="0"/>
              <a:t>        190W Total</a:t>
            </a:r>
          </a:p>
          <a:p>
            <a:pPr lvl="1"/>
            <a:r>
              <a:rPr lang="en-US" dirty="0" smtClean="0"/>
              <a:t>Linac cryomodule should be optimized to reduce cryogenic heat loads</a:t>
            </a:r>
          </a:p>
          <a:p>
            <a:pPr lvl="2"/>
            <a:r>
              <a:rPr lang="en-US" dirty="0" smtClean="0"/>
              <a:t>Thermal shield will be cooled with liquid nitrogen to reduce cost</a:t>
            </a:r>
          </a:p>
          <a:p>
            <a:pPr lvl="2"/>
            <a:r>
              <a:rPr lang="en-US" dirty="0" smtClean="0"/>
              <a:t>Penetrations in cryostat should be minimized to reduce losses and cost</a:t>
            </a:r>
          </a:p>
          <a:p>
            <a:pPr lvl="2"/>
            <a:r>
              <a:rPr lang="en-US" dirty="0" smtClean="0"/>
              <a:t>Cryogenic circuit should have optimized thermal intercepts and use return gas to reduce piping losses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7070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9pPr>
          </a:lstStyle>
          <a:p>
            <a:r>
              <a:rPr lang="en-US" sz="3200" dirty="0" smtClean="0"/>
              <a:t>Why Nb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Sn?</a:t>
            </a:r>
            <a:endParaRPr 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3207" y="838200"/>
            <a:ext cx="6391275" cy="43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3000" y="133859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Nb</a:t>
            </a:r>
            <a:r>
              <a:rPr lang="en-US" sz="1400" b="1" baseline="-25000" dirty="0" smtClean="0"/>
              <a:t>3</a:t>
            </a:r>
            <a:r>
              <a:rPr lang="en-US" sz="1400" b="1" dirty="0" smtClean="0"/>
              <a:t>Sn</a:t>
            </a:r>
            <a:endParaRPr lang="en-US" sz="1400" dirty="0"/>
          </a:p>
          <a:p>
            <a:r>
              <a:rPr lang="en-US" sz="1400" dirty="0" smtClean="0"/>
              <a:t>G. Muller  and P. Kneisel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981201" y="5159488"/>
            <a:ext cx="4876800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 factor of 10 gained in Qo low fields </a:t>
            </a:r>
          </a:p>
          <a:p>
            <a:r>
              <a:rPr lang="en-US" dirty="0" smtClean="0"/>
              <a:t>But Qo drops at higher fields 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2362200" y="2362200"/>
            <a:ext cx="533400" cy="56044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194137"/>
            <a:ext cx="144780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1.5Ghz Elliptical SS at 4.2K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17746" y="2131014"/>
            <a:ext cx="1245054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350MHZ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Spoke Cavity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 at 4.2K</a:t>
            </a:r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676400" y="2209800"/>
            <a:ext cx="68580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Oval 12"/>
          <p:cNvSpPr/>
          <p:nvPr/>
        </p:nvSpPr>
        <p:spPr bwMode="auto">
          <a:xfrm>
            <a:off x="4606344" y="3276600"/>
            <a:ext cx="533400" cy="560444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4" name="Straight Arrow Connector 13"/>
          <p:cNvCxnSpPr>
            <a:endCxn id="13" idx="7"/>
          </p:cNvCxnSpPr>
          <p:nvPr/>
        </p:nvCxnSpPr>
        <p:spPr bwMode="auto">
          <a:xfrm flipH="1">
            <a:off x="5061629" y="2922644"/>
            <a:ext cx="856117" cy="43603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4190601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</a:t>
            </a:r>
            <a:r>
              <a:rPr lang="en-US" baseline="-25000" dirty="0" smtClean="0"/>
              <a:t>3</a:t>
            </a:r>
            <a:r>
              <a:rPr lang="en-US" dirty="0" smtClean="0"/>
              <a:t>Sn R&amp;D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R&amp;D focus will be aimed at producing Nb</a:t>
            </a:r>
            <a:r>
              <a:rPr lang="en-US" b="1" baseline="-25000" dirty="0" smtClean="0"/>
              <a:t>3</a:t>
            </a:r>
            <a:r>
              <a:rPr lang="en-US" b="1" dirty="0" smtClean="0"/>
              <a:t>Sn films and  developing an understanding of increased losses at higher fields.</a:t>
            </a:r>
          </a:p>
          <a:p>
            <a:endParaRPr lang="en-US" b="1" dirty="0" smtClean="0"/>
          </a:p>
          <a:p>
            <a:pPr lvl="1"/>
            <a:r>
              <a:rPr lang="en-US" dirty="0" smtClean="0"/>
              <a:t> Establish the recipe used at Wuppertal University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Study losses by applying the film to a documented single cell elliptical cavity and use thermometry diagnostic test hardware to develop an understanding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Perform vertical RF tests on cavity at 2 K and 4 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5626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On Nb3Sn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5181600" cy="1981200"/>
          </a:xfrm>
        </p:spPr>
        <p:txBody>
          <a:bodyPr/>
          <a:lstStyle/>
          <a:p>
            <a:r>
              <a:rPr lang="en-US" dirty="0" smtClean="0"/>
              <a:t>First Nb</a:t>
            </a:r>
            <a:r>
              <a:rPr lang="en-US" baseline="-25000" dirty="0" smtClean="0"/>
              <a:t>3</a:t>
            </a:r>
            <a:r>
              <a:rPr lang="en-US" dirty="0" smtClean="0"/>
              <a:t>Sn samples produced at Jlab with Wuppertal Procedure</a:t>
            </a:r>
          </a:p>
          <a:p>
            <a:r>
              <a:rPr lang="en-US" dirty="0" smtClean="0"/>
              <a:t>Analysis to follow to see if properties are correct</a:t>
            </a:r>
            <a:endParaRPr lang="en-US" dirty="0"/>
          </a:p>
        </p:txBody>
      </p:sp>
      <p:pic>
        <p:nvPicPr>
          <p:cNvPr id="2050" name="Picture 2" descr="C:\Documents and Settings\johnm\Desktop\IMG_0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9400" y="3429000"/>
            <a:ext cx="3784600" cy="2838450"/>
          </a:xfrm>
          <a:prstGeom prst="rect">
            <a:avLst/>
          </a:prstGeom>
          <a:noFill/>
        </p:spPr>
      </p:pic>
      <p:pic>
        <p:nvPicPr>
          <p:cNvPr id="2051" name="Picture 3" descr="C:\Documents and Settings\johnm\Desktop\IMG_0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124200"/>
            <a:ext cx="3987800" cy="2990850"/>
          </a:xfrm>
          <a:prstGeom prst="rect">
            <a:avLst/>
          </a:prstGeom>
          <a:noFill/>
        </p:spPr>
      </p:pic>
      <p:pic>
        <p:nvPicPr>
          <p:cNvPr id="2053" name="Picture 5" descr="C:\Documents and Settings\johnm\Desktop\IMG_09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1550" y="838200"/>
            <a:ext cx="3092450" cy="23193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05600" y="38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G. Eremeev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7772400" cy="762000"/>
          </a:xfrm>
        </p:spPr>
        <p:txBody>
          <a:bodyPr/>
          <a:lstStyle/>
          <a:p>
            <a:r>
              <a:rPr lang="en-US" sz="3200" dirty="0" smtClean="0"/>
              <a:t>Why Plasma Processing?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914400"/>
            <a:ext cx="7772400" cy="5334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dirty="0" smtClean="0"/>
              <a:t>We started to look at plasma processing to improve cavity performance (S-H Kim, J. Mammosser SNS, 2008)</a:t>
            </a:r>
          </a:p>
          <a:p>
            <a:pPr lvl="1"/>
            <a:r>
              <a:rPr lang="en-US" dirty="0" smtClean="0"/>
              <a:t>Benefits are large</a:t>
            </a:r>
          </a:p>
          <a:p>
            <a:pPr lvl="2"/>
            <a:r>
              <a:rPr lang="en-US" dirty="0" smtClean="0"/>
              <a:t>Reduces field emission (Pc reduces)</a:t>
            </a:r>
          </a:p>
          <a:p>
            <a:pPr lvl="2"/>
            <a:r>
              <a:rPr lang="en-US" dirty="0" smtClean="0"/>
              <a:t>Cleans RF surfaces (stable vacuum and reduced trips)</a:t>
            </a:r>
          </a:p>
          <a:p>
            <a:pPr lvl="2"/>
            <a:r>
              <a:rPr lang="en-US" dirty="0" smtClean="0"/>
              <a:t>Inexpensive way to increase gradients limited by surface contaminates</a:t>
            </a:r>
          </a:p>
          <a:p>
            <a:pPr lvl="2"/>
            <a:r>
              <a:rPr lang="en-US" dirty="0" smtClean="0"/>
              <a:t>Potentially it can </a:t>
            </a:r>
          </a:p>
          <a:p>
            <a:pPr lvl="3"/>
            <a:r>
              <a:rPr lang="en-US" dirty="0" smtClean="0"/>
              <a:t>Reduce Q-disease</a:t>
            </a:r>
          </a:p>
          <a:p>
            <a:pPr lvl="3"/>
            <a:r>
              <a:rPr lang="en-US" dirty="0" smtClean="0"/>
              <a:t>Strip bad oxides</a:t>
            </a:r>
          </a:p>
          <a:p>
            <a:pPr lvl="3"/>
            <a:r>
              <a:rPr lang="en-US" dirty="0" smtClean="0"/>
              <a:t>Clean complicated surfaces</a:t>
            </a:r>
          </a:p>
          <a:p>
            <a:r>
              <a:rPr lang="en-US" b="1" dirty="0" smtClean="0"/>
              <a:t>Lightly processed a fully assembled cryomodule</a:t>
            </a:r>
          </a:p>
          <a:p>
            <a:pPr lvl="1"/>
            <a:r>
              <a:rPr lang="en-US" i="1" dirty="0" smtClean="0"/>
              <a:t>Impressive results!!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b="1" dirty="0" smtClean="0"/>
              <a:t>Plasma Cleaning is well established industrial process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906401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Cryomodule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major cost of the linac is driven by the cryoplant and SRF accelerating cryomodule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Our focus for this R&amp;D is to try to significantly reduce the costs</a:t>
            </a:r>
          </a:p>
          <a:p>
            <a:pPr lvl="2"/>
            <a:r>
              <a:rPr lang="en-US" dirty="0" smtClean="0"/>
              <a:t>Lower the capacity needed for the cryoplant as small as possible</a:t>
            </a:r>
          </a:p>
          <a:p>
            <a:pPr lvl="2"/>
            <a:r>
              <a:rPr lang="en-US" dirty="0" smtClean="0"/>
              <a:t>Lower the cost of the cryomodule by simplifying the design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 Cryostat Approach</a:t>
            </a:r>
          </a:p>
          <a:p>
            <a:pPr lvl="2"/>
            <a:r>
              <a:rPr lang="en-US" dirty="0" smtClean="0"/>
              <a:t>Analyze the costs of past projects (70 cryomodules built at Jlab)</a:t>
            </a:r>
          </a:p>
          <a:p>
            <a:pPr lvl="2"/>
            <a:r>
              <a:rPr lang="en-US" dirty="0" smtClean="0"/>
              <a:t>Work on reducing the cost drivers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Typical 8 cavity cryomodule costs around $3M today’s dollars</a:t>
            </a:r>
          </a:p>
          <a:p>
            <a:pPr lvl="1">
              <a:buNone/>
            </a:pPr>
            <a:r>
              <a:rPr lang="en-US" dirty="0" smtClean="0"/>
              <a:t>Drivers are cryomodule assembly labor (due to complicated designs) and cavity string hardware (cavities and coupler hardware)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Developing a Low Cost Cryomodule Design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4267200" cy="5181600"/>
          </a:xfrm>
        </p:spPr>
        <p:txBody>
          <a:bodyPr/>
          <a:lstStyle/>
          <a:p>
            <a:r>
              <a:rPr lang="en-US" dirty="0" smtClean="0"/>
              <a:t>Reviewed cryomodule types</a:t>
            </a:r>
          </a:p>
          <a:p>
            <a:pPr lvl="1"/>
            <a:r>
              <a:rPr lang="en-US" dirty="0" smtClean="0"/>
              <a:t>Top Loaded</a:t>
            </a:r>
          </a:p>
          <a:p>
            <a:pPr lvl="1"/>
            <a:r>
              <a:rPr lang="en-US" dirty="0" smtClean="0"/>
              <a:t>End Loaded</a:t>
            </a:r>
          </a:p>
          <a:p>
            <a:pPr lvl="1"/>
            <a:r>
              <a:rPr lang="en-US" dirty="0" smtClean="0"/>
              <a:t>Bottom Loaded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Two designs are being developed and costs compared</a:t>
            </a:r>
            <a:endParaRPr lang="en-US" dirty="0"/>
          </a:p>
        </p:txBody>
      </p:sp>
      <p:pic>
        <p:nvPicPr>
          <p:cNvPr id="1026" name="Picture 2" descr="C:\Documents and Settings\johnm\Desktop\18Aug11Review\00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914400"/>
            <a:ext cx="2920624" cy="27075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91200" y="8382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Bottom Loaded</a:t>
            </a:r>
            <a:endParaRPr lang="en-US" sz="2000" dirty="0"/>
          </a:p>
        </p:txBody>
      </p:sp>
      <p:pic>
        <p:nvPicPr>
          <p:cNvPr id="1027" name="Picture 3" descr="G:\TPtubeCryomodule\TPTCrm04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733800"/>
            <a:ext cx="3733800" cy="2555427"/>
          </a:xfrm>
          <a:prstGeom prst="rect">
            <a:avLst/>
          </a:prstGeom>
          <a:noFill/>
        </p:spPr>
      </p:pic>
      <p:pic>
        <p:nvPicPr>
          <p:cNvPr id="1028" name="Picture 4" descr="G:\TPtubeCryomodule\TPTCrm00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199" y="3733800"/>
            <a:ext cx="2525293" cy="2590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39624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End Loaded</a:t>
            </a:r>
            <a:endParaRPr lang="en-US" sz="2000" dirty="0"/>
          </a:p>
        </p:txBody>
      </p:sp>
      <p:pic>
        <p:nvPicPr>
          <p:cNvPr id="1029" name="Picture 5" descr="G:\TPtubeCryomodule\TPTCrm06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114800"/>
            <a:ext cx="2590800" cy="2069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R&amp;D is being carried out at </a:t>
            </a:r>
            <a:r>
              <a:rPr lang="en-US" dirty="0" err="1" smtClean="0"/>
              <a:t>Jlab</a:t>
            </a:r>
            <a:r>
              <a:rPr lang="en-US" dirty="0" smtClean="0"/>
              <a:t> for the development of the CLS SRF </a:t>
            </a:r>
            <a:r>
              <a:rPr lang="en-US" dirty="0" err="1" smtClean="0"/>
              <a:t>linac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Spoke and elliptical cavities will be evaluated, successful design will be demonstrated at 4.5K</a:t>
            </a:r>
          </a:p>
          <a:p>
            <a:endParaRPr lang="en-US" dirty="0" smtClean="0"/>
          </a:p>
          <a:p>
            <a:r>
              <a:rPr lang="en-US" dirty="0" smtClean="0"/>
              <a:t>Synergies with other projects will help CLS (Plasma cleaning and low cost cryostat development)</a:t>
            </a:r>
          </a:p>
          <a:p>
            <a:endParaRPr lang="en-US" dirty="0"/>
          </a:p>
          <a:p>
            <a:r>
              <a:rPr lang="en-US" dirty="0" smtClean="0"/>
              <a:t>Additional R&amp;D on Nb</a:t>
            </a:r>
            <a:r>
              <a:rPr lang="en-US" baseline="-25000" dirty="0" smtClean="0"/>
              <a:t>3</a:t>
            </a:r>
            <a:r>
              <a:rPr lang="en-US" dirty="0" smtClean="0"/>
              <a:t>Sn is underway to investigate reducing dynamic heat loads and the </a:t>
            </a:r>
            <a:r>
              <a:rPr lang="en-US" dirty="0" err="1" smtClean="0"/>
              <a:t>cryoplant</a:t>
            </a:r>
            <a:r>
              <a:rPr lang="en-US" dirty="0" smtClean="0"/>
              <a:t> infrastructure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81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762000"/>
          </a:xfrm>
        </p:spPr>
        <p:txBody>
          <a:bodyPr/>
          <a:lstStyle/>
          <a:p>
            <a:r>
              <a:rPr lang="en-US" sz="2800" dirty="0" smtClean="0"/>
              <a:t>Overview of Compact Light Source (CLS) Concept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988354"/>
            <a:ext cx="8534400" cy="371724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MIT developed the concept of a compact X-ray source based on inverse </a:t>
            </a:r>
            <a:r>
              <a:rPr lang="en-US" dirty="0"/>
              <a:t>c</a:t>
            </a:r>
            <a:r>
              <a:rPr lang="en-US" dirty="0" smtClean="0"/>
              <a:t>ompton scattering.  If developed this will allow universities and small research labs access to affordable X-ray experiments in-house.  Goals for the R&amp;D are to develop hardware design that produces:</a:t>
            </a:r>
          </a:p>
          <a:p>
            <a:r>
              <a:rPr lang="en-US" b="1" dirty="0" smtClean="0"/>
              <a:t>High Brilliance X-Ray Source </a:t>
            </a:r>
            <a:endParaRPr lang="en-US" dirty="0" smtClean="0"/>
          </a:p>
          <a:p>
            <a:pPr lvl="2"/>
            <a:r>
              <a:rPr lang="en-US" dirty="0" smtClean="0"/>
              <a:t>Size and affordability aimed at universities and research Labs for </a:t>
            </a:r>
            <a:r>
              <a:rPr lang="en-US" dirty="0"/>
              <a:t>s</a:t>
            </a:r>
            <a:r>
              <a:rPr lang="en-US" dirty="0" smtClean="0"/>
              <a:t>cientific </a:t>
            </a:r>
            <a:r>
              <a:rPr lang="en-US" dirty="0"/>
              <a:t>and </a:t>
            </a:r>
            <a:r>
              <a:rPr lang="en-US" dirty="0" smtClean="0"/>
              <a:t>medical applications</a:t>
            </a:r>
          </a:p>
          <a:p>
            <a:pPr lvl="2"/>
            <a:r>
              <a:rPr lang="en-US" dirty="0" smtClean="0"/>
              <a:t>Complimentary to the USA Light Sources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Accelerator Layout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74045"/>
            <a:ext cx="6400800" cy="201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5603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1295400"/>
          <a:ext cx="5623560" cy="1645920"/>
        </p:xfrm>
        <a:graphic>
          <a:graphicData uri="http://schemas.openxmlformats.org/drawingml/2006/table">
            <a:tbl>
              <a:tblPr/>
              <a:tblGrid>
                <a:gridCol w="3029585"/>
                <a:gridCol w="1725295"/>
                <a:gridCol w="868680"/>
              </a:tblGrid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FWHM bunch length</a:t>
                      </a:r>
                      <a:endParaRPr lang="en-US" sz="12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300</a:t>
                      </a:r>
                      <a:endParaRPr lang="en-US" sz="12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fs</a:t>
                      </a:r>
                      <a:endParaRPr lang="en-US" sz="12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Uncorrelated RMS energy spread</a:t>
                      </a:r>
                      <a:endParaRPr lang="en-US" sz="12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keV</a:t>
                      </a:r>
                      <a:endParaRPr lang="en-US" sz="12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Normalized emittance</a:t>
                      </a:r>
                      <a:endParaRPr lang="en-US" sz="12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0.3</a:t>
                      </a:r>
                      <a:endParaRPr lang="en-US" sz="12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mm-mrad</a:t>
                      </a:r>
                      <a:endParaRPr lang="en-US" sz="12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Charge per bunch</a:t>
                      </a:r>
                      <a:endParaRPr lang="en-US" sz="12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2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pC</a:t>
                      </a:r>
                      <a:endParaRPr lang="en-US" sz="12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Average current</a:t>
                      </a:r>
                      <a:endParaRPr lang="en-US" sz="12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mA</a:t>
                      </a:r>
                      <a:endParaRPr lang="en-US" sz="12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RMS transverse beam size at IP</a:t>
                      </a:r>
                      <a:endParaRPr lang="en-US" sz="12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microns</a:t>
                      </a:r>
                      <a:endParaRPr lang="en-US" sz="12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RMS transverse jitter at IP</a:t>
                      </a:r>
                      <a:endParaRPr lang="en-US" sz="12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0.5</a:t>
                      </a:r>
                      <a:endParaRPr lang="en-US" sz="12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microns</a:t>
                      </a:r>
                      <a:endParaRPr lang="en-US" sz="12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RMS timing jitter at IP</a:t>
                      </a:r>
                      <a:endParaRPr lang="en-US" sz="12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50</a:t>
                      </a:r>
                      <a:endParaRPr lang="en-US" sz="12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fs</a:t>
                      </a:r>
                      <a:endParaRPr lang="en-US" sz="12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RMS energy jitter at IP</a:t>
                      </a:r>
                      <a:endParaRPr lang="en-US" sz="12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keV</a:t>
                      </a:r>
                      <a:endParaRPr lang="en-US" sz="12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Parameters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838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 Beam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3657600"/>
          <a:ext cx="5623560" cy="1661160"/>
        </p:xfrm>
        <a:graphic>
          <a:graphicData uri="http://schemas.openxmlformats.org/drawingml/2006/table">
            <a:tbl>
              <a:tblPr lastRow="1"/>
              <a:tblGrid>
                <a:gridCol w="3029585"/>
                <a:gridCol w="1725295"/>
                <a:gridCol w="868680"/>
              </a:tblGrid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Batang"/>
                        </a:rPr>
                        <a:t>Injector Gain</a:t>
                      </a:r>
                      <a:endParaRPr lang="en-US" sz="12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Batang"/>
                        </a:rPr>
                        <a:t>4</a:t>
                      </a:r>
                      <a:endParaRPr lang="en-US" sz="12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Batang"/>
                        </a:rPr>
                        <a:t>MeV</a:t>
                      </a:r>
                      <a:endParaRPr lang="en-US" sz="12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Accelerator Cryomodule Gain</a:t>
                      </a:r>
                      <a:endParaRPr lang="en-US" sz="12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Batang"/>
                        </a:rPr>
                        <a:t>20-25</a:t>
                      </a:r>
                      <a:endParaRPr lang="en-US" sz="12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MeV</a:t>
                      </a:r>
                      <a:endParaRPr lang="en-US" sz="12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Batang"/>
                        </a:rPr>
                        <a:t>Number of Cryomodules</a:t>
                      </a:r>
                      <a:endParaRPr lang="en-US" sz="12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Batang"/>
                        </a:rPr>
                        <a:t>1</a:t>
                      </a:r>
                      <a:endParaRPr lang="en-US" sz="12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Batang"/>
                        </a:rPr>
                        <a:t>Number of Cavities</a:t>
                      </a:r>
                      <a:endParaRPr lang="en-US" sz="12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Batang"/>
                        </a:rPr>
                        <a:t>2-4</a:t>
                      </a:r>
                      <a:endParaRPr lang="en-US" sz="12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Frequency</a:t>
                      </a:r>
                      <a:endParaRPr lang="en-US" sz="12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Batang"/>
                        </a:rPr>
                        <a:t>352</a:t>
                      </a:r>
                      <a:endParaRPr lang="en-US" sz="12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Batang"/>
                        </a:rPr>
                        <a:t>MHz</a:t>
                      </a:r>
                      <a:endParaRPr lang="en-US" sz="12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Operating Temperature</a:t>
                      </a:r>
                      <a:endParaRPr lang="en-US" sz="12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Batang"/>
                        </a:rPr>
                        <a:t>4.5</a:t>
                      </a:r>
                      <a:endParaRPr lang="en-US" sz="12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Batang"/>
                        </a:rPr>
                        <a:t>K</a:t>
                      </a:r>
                      <a:endParaRPr lang="en-US" sz="12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RF Amplitude Stability</a:t>
                      </a:r>
                      <a:endParaRPr lang="en-US" sz="12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Batang"/>
                        </a:rPr>
                        <a:t>0.1?</a:t>
                      </a:r>
                      <a:endParaRPr lang="en-US" sz="12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Batang"/>
                        </a:rPr>
                        <a:t>%</a:t>
                      </a:r>
                      <a:endParaRPr lang="en-US" sz="12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RF Phase Stability</a:t>
                      </a:r>
                      <a:endParaRPr lang="en-US" sz="12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Batang"/>
                        </a:rPr>
                        <a:t>50?</a:t>
                      </a:r>
                      <a:endParaRPr lang="en-US" sz="12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Times New Roman"/>
                          <a:ea typeface="Batang"/>
                        </a:rPr>
                        <a:t>fs</a:t>
                      </a:r>
                      <a:endParaRPr lang="en-US" sz="12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Cavity Type</a:t>
                      </a:r>
                      <a:endParaRPr lang="en-US" sz="12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Batang"/>
                        </a:rPr>
                        <a:t>Spoke or Elliptical</a:t>
                      </a:r>
                      <a:endParaRPr lang="en-US" sz="12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0400" y="30480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Linac Accelerator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556260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? – will come out of the beam dynamics studies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137547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R&amp;D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257800"/>
          </a:xfrm>
        </p:spPr>
        <p:txBody>
          <a:bodyPr/>
          <a:lstStyle/>
          <a:p>
            <a:r>
              <a:rPr lang="en-US" b="1" dirty="0" smtClean="0"/>
              <a:t>Jlab submitted an R&amp;D proposal to BES, jointly written with MIT for developing SRF linac portion</a:t>
            </a:r>
            <a:endParaRPr lang="en-US" dirty="0" smtClean="0"/>
          </a:p>
          <a:p>
            <a:r>
              <a:rPr lang="en-US" dirty="0" smtClean="0"/>
              <a:t>July 2011, BES awarded funding to Jlab to carryout a 5 year R&amp;D plan (1.8M$/yr)</a:t>
            </a:r>
          </a:p>
          <a:p>
            <a:pPr lvl="1"/>
            <a:r>
              <a:rPr lang="en-US" dirty="0" smtClean="0"/>
              <a:t>R&amp;D will focus on the cavity designs and show proof of principle demonstration towards the proposal goals of CLS</a:t>
            </a:r>
          </a:p>
          <a:p>
            <a:pPr lvl="1"/>
            <a:r>
              <a:rPr lang="en-US" dirty="0" smtClean="0"/>
              <a:t>Develop concepts for the SRF linac (</a:t>
            </a:r>
            <a:r>
              <a:rPr lang="en-US" dirty="0"/>
              <a:t>C</a:t>
            </a:r>
            <a:r>
              <a:rPr lang="en-US" dirty="0" smtClean="0"/>
              <a:t>ryoplant, RF systems, Cryomodule)  </a:t>
            </a:r>
          </a:p>
          <a:p>
            <a:pPr lvl="1"/>
            <a:r>
              <a:rPr lang="en-US" dirty="0" smtClean="0"/>
              <a:t>Demonstrate cavity performance in a test cryostat </a:t>
            </a:r>
          </a:p>
          <a:p>
            <a:r>
              <a:rPr lang="en-US" dirty="0" smtClean="0"/>
              <a:t>An R&amp;D plan has been developed focusing on the following:</a:t>
            </a:r>
          </a:p>
          <a:p>
            <a:pPr lvl="1"/>
            <a:r>
              <a:rPr lang="en-US" dirty="0" smtClean="0"/>
              <a:t>Develop Novel cavity structures and cryostat packaging optimized for 20-25MeV accelerating gain (SRF Linac Design)</a:t>
            </a:r>
          </a:p>
          <a:p>
            <a:pPr lvl="2"/>
            <a:r>
              <a:rPr lang="en-US" dirty="0" smtClean="0"/>
              <a:t>Compact accelerating components</a:t>
            </a:r>
          </a:p>
          <a:p>
            <a:pPr lvl="2"/>
            <a:r>
              <a:rPr lang="en-US" dirty="0" smtClean="0"/>
              <a:t>Efficient and affordable operating costs </a:t>
            </a:r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5399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Cavity R&amp;D Plans</a:t>
            </a:r>
            <a:endParaRPr lang="en-US" sz="32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38200"/>
            <a:ext cx="5334000" cy="556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3052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 Project Synergies at JLab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181600"/>
          </a:xfrm>
        </p:spPr>
        <p:txBody>
          <a:bodyPr/>
          <a:lstStyle/>
          <a:p>
            <a:r>
              <a:rPr lang="en-US" dirty="0" smtClean="0"/>
              <a:t>CLS project has synergies with other ongoing SRF projects  and by combining efforts we can maximize gains for both</a:t>
            </a:r>
          </a:p>
          <a:p>
            <a:endParaRPr lang="en-US" dirty="0"/>
          </a:p>
          <a:p>
            <a:r>
              <a:rPr lang="en-US" dirty="0" smtClean="0"/>
              <a:t>Some examples of ongoing R&amp;D with CLS synergies</a:t>
            </a:r>
          </a:p>
          <a:p>
            <a:pPr lvl="1"/>
            <a:r>
              <a:rPr lang="en-US" dirty="0" smtClean="0"/>
              <a:t>Plasma cleaning of niobium cavities is being develop at Jlab and SNS for applications towards in-situ cleaning of cryomodules (NP funded) will demonstrate reduced cryogenic losses through reduction of field emission and reduction of surface oxides. CLS plasma R&amp;D will focus on reduction of multipacting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Low cost cryostat development (ARRA funded project) will help with the understand and reduction of cryostat costs that could be used in the test cryostat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654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Important for CLS?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077200" cy="5181600"/>
          </a:xfrm>
        </p:spPr>
        <p:txBody>
          <a:bodyPr/>
          <a:lstStyle/>
          <a:p>
            <a:r>
              <a:rPr lang="en-US" b="1" dirty="0" smtClean="0"/>
              <a:t>Linac Operating Cost</a:t>
            </a:r>
          </a:p>
          <a:p>
            <a:pPr lvl="1"/>
            <a:r>
              <a:rPr lang="en-US" dirty="0" smtClean="0"/>
              <a:t>The long term operating costs of the accelerating linac either normal conducting or superconducting designs are significant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Normal conducting dominated by RF power requirements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Superconducting linac case operating costs are dominated by the cryogenic plant size and operating temperature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Jlab will be focused on a superconducting linac design and  R&amp;D and component designs will be focused on optimization for reducing the cryogenic equipment and their operating costs</a:t>
            </a:r>
          </a:p>
          <a:p>
            <a:pPr lvl="2"/>
            <a:endParaRPr lang="en-US" dirty="0" smtClean="0"/>
          </a:p>
          <a:p>
            <a:r>
              <a:rPr lang="en-US" b="1" dirty="0" smtClean="0"/>
              <a:t>Linac Hardware Costs</a:t>
            </a:r>
          </a:p>
          <a:p>
            <a:pPr lvl="1"/>
            <a:r>
              <a:rPr lang="en-US" dirty="0" smtClean="0"/>
              <a:t>Cryoplant and Cryomodule designs are complicated and costly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830020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Important for CLS?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772400" cy="5257800"/>
          </a:xfrm>
        </p:spPr>
        <p:txBody>
          <a:bodyPr/>
          <a:lstStyle/>
          <a:p>
            <a:r>
              <a:rPr lang="en-US" b="1" dirty="0" smtClean="0"/>
              <a:t>Reducing Cryoplant Operating Costs Requires:</a:t>
            </a:r>
          </a:p>
          <a:p>
            <a:pPr lvl="1"/>
            <a:endParaRPr lang="en-US" b="1" dirty="0"/>
          </a:p>
          <a:p>
            <a:pPr lvl="1"/>
            <a:r>
              <a:rPr lang="en-US" dirty="0" smtClean="0"/>
              <a:t> Reducing SRF Linac Heat Loads </a:t>
            </a:r>
            <a:r>
              <a:rPr lang="en-US" dirty="0" smtClean="0">
                <a:sym typeface="Wingdings" pitchFamily="2" charset="2"/>
              </a:rPr>
              <a:t> thus reducing the required cryogenics plant size, which are packaged in specific sizes in industry. Reducing heat loads requires:</a:t>
            </a:r>
            <a:endParaRPr lang="en-US" dirty="0" smtClean="0"/>
          </a:p>
          <a:p>
            <a:pPr lvl="1"/>
            <a:endParaRPr lang="en-US" dirty="0"/>
          </a:p>
          <a:p>
            <a:pPr lvl="2"/>
            <a:r>
              <a:rPr lang="en-US" dirty="0" smtClean="0"/>
              <a:t>Optimizing the cavity design and operating point, higher operating temperature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Lowering the cavity design frequency to take advantage of lower surface losses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Down side to these reductions can be increased linac length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b="1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7542490"/>
      </p:ext>
    </p:extLst>
  </p:cSld>
  <p:clrMapOvr>
    <a:masterClrMapping/>
  </p:clrMapOvr>
</p:sld>
</file>

<file path=ppt/theme/theme1.xml><?xml version="1.0" encoding="utf-8"?>
<a:theme xmlns:a="http://schemas.openxmlformats.org/drawingml/2006/main" name="JLab_CLS_R&amp;D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JLab_PowerPoint3</Template>
  <TotalTime>1368</TotalTime>
  <Words>1865</Words>
  <Application>Microsoft Office PowerPoint</Application>
  <PresentationFormat>On-screen Show (4:3)</PresentationFormat>
  <Paragraphs>322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JLab_CLS_R&amp;D</vt:lpstr>
      <vt:lpstr>SRF Developments for Compact Light Sources at JLAB </vt:lpstr>
      <vt:lpstr>Outline</vt:lpstr>
      <vt:lpstr>Overview of Compact Light Source (CLS) Concept</vt:lpstr>
      <vt:lpstr>Design Parameters</vt:lpstr>
      <vt:lpstr>Cavity R&amp;D Plans</vt:lpstr>
      <vt:lpstr>Cavity R&amp;D Plans</vt:lpstr>
      <vt:lpstr>R&amp;D Project Synergies at JLab</vt:lpstr>
      <vt:lpstr>What is Important for CLS?</vt:lpstr>
      <vt:lpstr>What is Important for CLS?</vt:lpstr>
      <vt:lpstr>Slide 10</vt:lpstr>
      <vt:lpstr>Slide 11</vt:lpstr>
      <vt:lpstr>  Project Organization</vt:lpstr>
      <vt:lpstr>Collaborations</vt:lpstr>
      <vt:lpstr>Approach for Cavity Development</vt:lpstr>
      <vt:lpstr>Approach for Cavity Development</vt:lpstr>
      <vt:lpstr>Cavity Design Requirements</vt:lpstr>
      <vt:lpstr>Slide 17</vt:lpstr>
      <vt:lpstr>Slide 18</vt:lpstr>
      <vt:lpstr>Reducing Cavity Costs?</vt:lpstr>
      <vt:lpstr>Cryogenic Plant </vt:lpstr>
      <vt:lpstr>Slide 21</vt:lpstr>
      <vt:lpstr>Nb3Sn R&amp;D</vt:lpstr>
      <vt:lpstr>Progress On Nb3Sn</vt:lpstr>
      <vt:lpstr>Why Plasma Processing?</vt:lpstr>
      <vt:lpstr>Cryomodule Costs</vt:lpstr>
      <vt:lpstr>Developing a Low Cost Cryomodule Design 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johnm</cp:lastModifiedBy>
  <cp:revision>49</cp:revision>
  <dcterms:created xsi:type="dcterms:W3CDTF">2012-03-04T15:34:48Z</dcterms:created>
  <dcterms:modified xsi:type="dcterms:W3CDTF">2012-03-07T13:20:11Z</dcterms:modified>
</cp:coreProperties>
</file>